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r" defTabSz="914400" eaLnBrk="1" fontAlgn="auto" hangingPunct="1" indent="0" latinLnBrk="0" lvl="0" marL="0" marR="0" rtl="1">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هذا النهج في تصنيف البيانات يفصل DHIS2 عن العديد من برمجيات المعلومات الصحية التقليدية. حقيقة أن كل قيمة بيانات داخل DHIS2 تتألف من هذه الأبعاد الثلاث الأساسية، بغض النظر عن المصدر الخاص بها أو استمارة جمع البيانات، يعني أن العديد من مصادر البيانات المختلفة يمكن دمجها في قاعدة بيانات DHIS2 واحدة.</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في الختام، تعلمنا أن لكل قيمة بيانات في DHIS2 ستكون لها على الأقل هذه الأبعاد الثلاث المرتبطة بها: عنصر البيانات - "ماذا"، الوحدة التنظيمية - "أين"، والفترة - "متى". معًا، يُعتبرون "بيانات وصفية"، لأنهم يقدمون السياق لقيم البيانات وتمكننا من تصنيفها وتحليلها، وكذلك تمكين تكامل البيانات من مصادر متنوعة.</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rtl="1">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في جزء نظرة عامة عن الميزات، تعرّفت على أن DHIS2 هو منصة على الويب يوفّر أدواتٍ لجمع البيانات والتحقّق من صحّتها، وتحليلها، وعرضها.</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لكن، كيف يتم تنظيم البيانات في DHIS2 لتمكين هذه الإمكانيات؟</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في هذا الفيديو، سنلقي نظرة على البنية أو الأبعاد المكوّنة من ثلاثة عناصر أساسية للبيانات والتي ترتبط بجميع القيم التجميعية في DHIS2. تُعرف باسم "عناصر البيانات"، "الوحدات التنظيمية"، و"الفترات".</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هذه الأبعاد الثلاث للبيانات يُشار إليها باسم البيانات الوصفية في DHIS2، حيث تقدم معلومات يمكننا استخدامها لتصنيف وتنظيم البيانات. "عناصر البيانات" تمثل "ماذا" يتم قياسه، "الوحدات التنظيمية" تشير إلى "أين" تم جمع البيانات، "والفترات" تُمثّل البُعد "متى".</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بينما يتم إدخال البيانات بشكل روتيني باستخدام تطبيقات إدخال البيانات، هذه الأبعاد الثلاثة محددة مُسبقًا. معًا، توفّر هذه الأبعاد السياق المناسب لفهم البيانات.</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r" defTabSz="914400" eaLnBrk="1" fontAlgn="auto" hangingPunct="1" indent="0" latinLnBrk="0" lvl="0" marL="0" marR="0" rtl="1">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لنلقِ نظرة على المثال </a:t>
            </a:r>
            <a:r>
              <a:rPr lang="es-ES" strike="sngStrike" sz="1800">
                <a:effectLst/>
                <a:latin charset="0" panose="020B0604020202020204" pitchFamily="34" typeface="Arial"/>
                <a:ea charset="0" panose="020B0604020202020204" pitchFamily="34" typeface="Arial"/>
                <a:cs charset="0" panose="020F0502020204030203" pitchFamily="34" typeface="Lato"/>
              </a:rPr>
              <a:t>التالي</a:t>
            </a:r>
            <a:r>
              <a:rPr lang="es-ES" sz="1800">
                <a:effectLst/>
                <a:latin charset="0" panose="020B0604020202020204" pitchFamily="34" typeface="Arial"/>
                <a:ea charset="0" panose="020B0604020202020204" pitchFamily="34" typeface="Arial"/>
                <a:cs charset="0" panose="020F0502020204030203" pitchFamily="34" typeface="Lato"/>
              </a:rPr>
              <a:t>. إذا كانت هناك قيمة بيانات تبلغ 39، هذه القيمة بمفردها لا تقدم لنا سياقًا كافيًا. من خلال إرفاق أبعاد "ماذا"، "أين"، و "متى" بالقيمة، نحصل على فهم أفضل لما تُمثله.</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لنفترض أن القيمة 39 تمثل عدد حالات الملاريا الإيجابية. هذا يُمثل ما يتم قياسه، عنصر البيانات، أو البُعد "ماذا". تم الإبلاغ عن هذه الحالات في مركز صحي نمشالا. هذا يُشكل الإطار الجغرافي، الوحدة التنظيمية، أو البُعد "أين". وأخيرًا، نحتاج إلى إضافة إطار زمني. في هذه الحالة، أكتوبر 2020، الفترة، أو البُعد "متى".</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يمكنك رؤية أنه عندما نربط هذه الأبعاد الثلاثة بقيمة البيانات، يمكنك الآن فهم ما تُمثله تلك القيمة:</a:t>
            </a:r>
            <a:r>
              <a:rPr lang="en-US" sz="1800">
                <a:effectLst/>
                <a:latin charset="0" panose="020B0604020202020204" pitchFamily="34" typeface="Arial"/>
                <a:ea charset="0" panose="020B0604020202020204" pitchFamily="34" typeface="Arial"/>
              </a:rPr>
              <a:t> كانت هناك 39 حالة ملاريا في مركز صحي نمشالا في أكتوبر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ماذا، أين، ومتى في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مقدمة إلىDHIS2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ملخص</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r" indent="-342900" marL="342900" rtl="1">
              <a:buClr>
                <a:srgbClr val="008CCF"/>
              </a:buClr>
              <a:buFont charset="0" panose="020B0604020202020204" pitchFamily="34" typeface="Arial"/>
              <a:buChar char="•"/>
            </a:pPr>
            <a:r>
              <a:rPr lang="es-ES" sz="2400"/>
              <a:t>سياق</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r" indent="-342900" marL="342900" rtl="1">
              <a:buClr>
                <a:srgbClr val="008CCF"/>
              </a:buClr>
              <a:buFont charset="0" panose="020B0604020202020204" pitchFamily="34" typeface="Arial"/>
              <a:buChar char="•"/>
            </a:pPr>
            <a:r>
              <a:rPr lang="es-ES" sz="2400"/>
              <a:t>تصنيف</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r" indent="-342900" marL="342900" rtl="1">
              <a:buClr>
                <a:srgbClr val="008CCF"/>
              </a:buClr>
              <a:buFont charset="0" panose="020B0604020202020204" pitchFamily="34" typeface="Arial"/>
              <a:buChar char="•"/>
            </a:pPr>
            <a:r>
              <a:rPr lang="es-ES" sz="2400"/>
              <a:t>تحليل</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r" indent="-342900" marL="342900" rtl="1">
              <a:buClr>
                <a:srgbClr val="008CCF"/>
              </a:buClr>
              <a:buFont charset="0" panose="020B0604020202020204" pitchFamily="34" typeface="Arial"/>
              <a:buChar char="•"/>
            </a:pPr>
            <a:r>
              <a:rPr lang="es-ES" sz="2400"/>
              <a:t>تكامل</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rtl="1">
              <a:buClr>
                <a:srgbClr val="008CCF"/>
              </a:buClr>
            </a:pPr>
            <a:r>
              <a:rPr lang="es-ES" sz="2400"/>
              <a:t>جمع البيانات</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rtl="1">
              <a:buClr>
                <a:srgbClr val="008CCF"/>
              </a:buClr>
            </a:pPr>
            <a:r>
              <a:rPr lang="es-ES" sz="2400"/>
              <a:t>التحقق من صحتها</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rtl="1">
              <a:buClr>
                <a:srgbClr val="008CCF"/>
              </a:buClr>
            </a:pPr>
            <a:r>
              <a:rPr lang="es-ES" sz="2400"/>
              <a:t>تحليلها</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rtl="1">
              <a:buClr>
                <a:srgbClr val="008CCF"/>
              </a:buClr>
            </a:pPr>
            <a:r>
              <a:rPr lang="es-ES" sz="2400"/>
              <a:t>عرضها</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كيف يتم تنظيم البيانات داخل DHIS2؟</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rtl="1">
              <a:buClr>
                <a:srgbClr val="008CCF"/>
              </a:buClr>
              <a:buFont charset="0" panose="020B0604020202020204" pitchFamily="34" typeface="Arial"/>
              <a:buChar char="•"/>
            </a:pPr>
            <a:r>
              <a:rPr lang="es-ES" sz="2400"/>
              <a:t>تصنيف</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rtl="1">
              <a:buClr>
                <a:srgbClr val="008CCF"/>
              </a:buClr>
              <a:buFont charset="0" panose="020B0604020202020204" pitchFamily="34" typeface="Arial"/>
              <a:buChar char="•"/>
            </a:pPr>
            <a:r>
              <a:rPr lang="es-ES" sz="2400"/>
              <a:t>تنظيم</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r" rtl="1">
              <a:buClr>
                <a:srgbClr val="008CCF"/>
              </a:buClr>
            </a:pPr>
            <a:r>
              <a:rPr lang="es-ES" sz="2400">
                <a:solidFill>
                  <a:schemeClr val="accent1"/>
                </a:solidFill>
              </a:rPr>
              <a:t>حالات الملاريا الإيجابية</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r" rtl="1">
              <a:buClr>
                <a:srgbClr val="008CCF"/>
              </a:buClr>
            </a:pPr>
            <a:r>
              <a:rPr lang="es-ES" sz="2400">
                <a:solidFill>
                  <a:schemeClr val="accent1"/>
                </a:solidFill>
              </a:rPr>
              <a:t>مركز صحي نمشالا</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r" rtl="1">
              <a:buClr>
                <a:srgbClr val="008CCF"/>
              </a:buClr>
            </a:pPr>
            <a:r>
              <a:rPr lang="es-ES" sz="2400">
                <a:solidFill>
                  <a:schemeClr val="accent1"/>
                </a:solidFill>
              </a:rPr>
              <a:t>أكتوبر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مثال – 3 اللبنات الأساسية</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